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90" r:id="rId2"/>
    <p:sldId id="291" r:id="rId3"/>
    <p:sldId id="293" r:id="rId4"/>
    <p:sldId id="295" r:id="rId5"/>
    <p:sldId id="294" r:id="rId6"/>
    <p:sldId id="292" r:id="rId7"/>
    <p:sldId id="289" r:id="rId8"/>
  </p:sldIdLst>
  <p:sldSz cx="12192000" cy="6858000"/>
  <p:notesSz cx="7010400" cy="9236075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0E3"/>
    <a:srgbClr val="00B050"/>
    <a:srgbClr val="FFFFFF"/>
    <a:srgbClr val="CFD67E"/>
    <a:srgbClr val="6F6FC3"/>
    <a:srgbClr val="4040FE"/>
    <a:srgbClr val="9C9C9C"/>
    <a:srgbClr val="5B6977"/>
    <a:srgbClr val="DFC120"/>
    <a:srgbClr val="45BA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09" autoAdjust="0"/>
    <p:restoredTop sz="96247" autoAdjust="0"/>
  </p:normalViewPr>
  <p:slideViewPr>
    <p:cSldViewPr snapToGrid="0">
      <p:cViewPr>
        <p:scale>
          <a:sx n="100" d="100"/>
          <a:sy n="100" d="100"/>
        </p:scale>
        <p:origin x="942" y="258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4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34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211B4-146C-4B04-87A4-D58028F6A092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54113"/>
            <a:ext cx="5540375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1"/>
            <a:ext cx="5608320" cy="363670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CA93B-B8DE-44F2-B679-09BA34A879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5184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7AADA-ED3A-562B-E85C-8BDE7B833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8713E9-E62A-D116-77AD-09C59154E6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919DDC-0869-0C4C-7ADC-AE7DA82A0E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4824B-9428-1D5A-EC25-96917045C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2760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A8F88-DF5A-4BA9-6E35-D0C239460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65A5E2-2740-C208-D150-1D2BB4E4E4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BE2936-3CBB-4605-D140-94F30F85C1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CAF25-1238-0E08-69C1-563ABC4EF6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0187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1E568-81EF-6D37-02E2-D9631D8FD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C04D81-82F5-7431-08A1-3E4C3C4CF3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B27FAD-E2F7-7E1A-811A-2FE6508FED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8C2EA-38C3-63D7-E7EF-947D530AB4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3858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F3A29-7BAE-8A50-069D-4DDB1DC2E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006123-3267-7B17-0B53-0C4404E31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A34538-446A-B3F3-D3D6-3DD6914B5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8649-D31E-B03D-784D-CA3A7E8992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6387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B8311-A800-9A1A-6BF2-BF3097D2B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9BC124-E650-719E-7614-5E0709AE4C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65101A-B454-3262-FD82-36490795B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99F46-FC87-F5D9-F313-9DEA4FA43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7612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23B81-0870-7128-3926-E93487629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CD9922-FE86-A3E3-0FCE-19A7B7D0D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2DCB1D-AE37-BD69-3304-890E402614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Wenn in einer Studie der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Fugl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-Meyer-Score (FMA)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zur Klassifikation von 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genutzt wurde, aber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 und Barthel-Index (BI)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standardmäßig erhoben werden, möchtest du herausfinden, ob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 notwendig ist, um den Reha-Effekt zu erkennen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1. Idee: Kann NIHSS/BI FMA ersetzen?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Die zentrale Frage ist: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Können NIHSS und BI alleine die Erholung genauso gut vorhersagen wie FMA?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ja → FMA ist überflüssig.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nein → FMA liefert einzigartige Informationen.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2. Methodischer Ansatz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Es gibt mehrere Möglichkeiten, das zu prüfen: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A) Multiple Regression mit und ohne FMA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Du kannst zwei Modelle vergleichen: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Modell 1 (mit FMA)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Erholung=β0+β1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FMA+β2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{Erholung} = \beta_0 + \beta_1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{FMA} + \beta_2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\beta_3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epsilonErholung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=β0​+β1​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FMA+β2​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Modell 2 (ohne FMA)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Erholung=β0+β2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{Erholung} = \beta_0 + \beta_2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\beta_3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cdot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epsilonErholung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=β0​+β2​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NIHSS+β3​</a:t>
            </a:r>
            <a:r>
              <a:rPr lang="de-DE" sz="1800" kern="0" dirty="0"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⋅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BI+ϵ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👉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Vergleich der Modelle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R² stark sinkt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liefert FMA zusätzliche Erklärungsleistung.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die Vorhersage fast gleich bleibt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ist FMA nicht notwendig.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ANOVA-Modellvergleich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kann statistisch testen, ob Modell 1 signifikant besser ist als Modell 2.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B) Gruppenklassifikation: Kann NIHSS/BI die gleichen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identifizieren?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FMA zur Bildung von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genutzt wurde, prüfe: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Kann NIHSS und BI alleine die gleiche Gruppenzuordnung reproduzieren?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Nutze dazu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logistische Regression oder maschinelles Lernen (z. B. Random Forest)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um zu testen, ob sich Gruppen auch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ohne FMA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gut trennen lassen.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Statistischer Test: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Cohen’s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Kappa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oder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AUC (Area Under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Curve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zeigt, wie gut eine Gruppenzuordnung auf Basis von NIHSS/BI alleine funktioniert.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die Klassifikation ohne FMA schlecht ist →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FMA ist wichtig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C) Mediation: Ist der Reha-Effekt durch FMA vermittelt?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NIHSS und BI mit Erholung korrelieren, aber nur, wenn FMA im Modell ist, könnte FMA ein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vermittelnder Faktor (Mediator)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sein. Ein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Mediationsmodell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könnte zeigen: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Reha-Erfolg=NIHSS+BI+(FMA als Mediator)\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{Reha-Erfolg} =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{NIHSS} + 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{BI} + (\</a:t>
            </a:r>
            <a:r>
              <a:rPr lang="de-DE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text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{FMA als Mediator})Reha-Erfolg=NIHSS+BI+(FMA als Mediator) 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FMA einen starken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indirekten Effekt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hat, zeigt das, dass es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einen wichtigen Mechanismus erfasst, den NIHSS/BI alleine nicht abbilden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3. Fazit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NIHSS/BI das gleiche erklären können → FMA nicht notwendig.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Modelle ohne FMA schlechtere Vorhersagen liefern → FMA ist einzigartig.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</a:t>
            </a:r>
            <a:r>
              <a:rPr lang="de-DE" sz="1800" b="1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Erholer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-Gruppen ohne FMA nicht gut klassifizierbar sind → FMA ist relevant.</a:t>
            </a:r>
            <a:b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de-DE" sz="1800" kern="0" dirty="0">
                <a:effectLst/>
                <a:latin typeface="Apple Color Emoji"/>
                <a:ea typeface="Times New Roman" panose="02020603050405020304" pitchFamily="18" charset="0"/>
                <a:cs typeface="Apple Color Emoji"/>
              </a:rPr>
              <a:t>📌</a:t>
            </a:r>
            <a:r>
              <a:rPr lang="de-DE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Falls Mediation zeigt, dass FMA eine zentrale Rolle hat → FMA sollte genutzt werden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70FE9-C5BB-48DF-AC7B-9DED54A83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745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69E9A-1D45-FF72-8A05-F2E51EB22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31755F-1C8A-368E-0605-3EA0CF8CE4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C735DE-E80D-E4EE-364C-4AF4D3CB8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13940-DE0B-3AF0-3DB3-641213B202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A93B-B8DE-44F2-B679-09BA34A8793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5342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9ADF-D5C4-0C77-D1E1-9FBF89139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03ED5-9031-D302-FE23-A08754766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31ABA-BF91-9418-D750-2B3826B48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614CE-67B2-E682-434A-B7BBEF01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6708A-456F-A2E7-D003-077616BAE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916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F2466-3BCA-2D57-2F28-EF144F54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AE0DA-A098-F2E7-2DAF-66AB732E8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A799D-1D0E-35FB-68CE-234FE5A6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BD1F3-8028-AF10-C24B-E73D6E41C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49447-FB47-0B63-B488-B35B66617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449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525788-0843-97AC-AA35-81A1E4915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10E85-8882-0D08-88BB-ACBC978FB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ED2EA-2033-E7E7-6246-7BB24AB70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201C2-8832-3A4E-8AD9-E3A7CD080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4171-D587-0DA0-9973-D16DE0558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104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2D2F5-47B3-FC0F-83E2-8FC438E9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FE850-00BD-AB21-33C8-8BA2F280D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59DD5-0537-83D2-9A30-8879DCA9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27FD7-9BAD-6EDC-9970-42459C8A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92A46-B3D4-4C16-60FD-D0C7D484C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3296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6F7BF-8C3C-264F-A734-56B50A19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75F15-2773-299D-BFA7-3FDBEEEEF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2BE18-E6FB-A3E1-6271-B5BD8C129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6D585-B9F6-69B8-EF42-937220254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EB865-85CC-53E7-72CB-FB2A159E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32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297D-C662-E311-FF5F-674CB620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EE7B-44B3-6915-008A-3AA66A2E4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A3CEA-55F4-8CA7-65E7-6BF6F7F23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E56015-A11A-E16A-758B-E2772A395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F89AD-B1CF-45BF-ABE4-C99AB402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540D1-B865-168B-ECF3-0D0DBBB0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258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00AF-F4FF-BDEE-A08B-20285607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584C5-1226-818A-EA2E-18717F323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6DEFF-FB08-3AB0-B13C-C0988FC4E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6C0B6F-9A03-7897-0DDD-B56E3CDB3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ECB026-076C-FA0E-49D4-F26EEB38E8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67115-88BC-D433-D98D-F1AF84515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CCBFC-59A9-C225-0026-697BBE0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E87562-EDBD-5A86-B40C-E4B8DA99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55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3CFF-E76B-3F91-52BD-87A9E5EB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80E608-3030-2D00-8A9D-4CE127650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00F6D-965C-CDFA-ADDE-D894B8A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CAFA47-8110-8105-C208-EA2B925E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037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84659D-AB93-B9C0-7412-DDE1FF04B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FB8E0B-7808-3F64-AF8D-F3D7798F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94C80-8CA2-DE7C-62CD-16AB5370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4989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D6970-C215-D370-8FB8-881BDB275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A2B75-F476-32F9-8406-F1E1DAE49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3A907-77C1-F4CE-8AA3-E19C14124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E7FCC-8BD1-74C4-C9D9-CAB7295AD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A8568-9980-BA72-197E-7459078CB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9F5A8-3496-B5F7-B490-769A50C28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4768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8DE7-3C24-C321-E61B-84C2CC114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E4A8E0-9CF7-9FFD-E0B8-FB2C8DE547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048F1-9734-AE7F-E630-ADF23641D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2AA5F-A858-439E-DA37-2DD0074E0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D3062-09A3-BDA8-F84E-CF064D66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C0467F-71E1-9FEA-4F77-0948A761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509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9646DD-F56A-8F5E-5A49-0003685FA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90056-5520-7AD4-5913-702FD6D46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EFE0-336F-9957-4F67-D2CFA2292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4FE0DD-1D2D-421C-AE33-F119FAA9DCC7}" type="datetimeFigureOut">
              <a:rPr lang="en-DE" smtClean="0"/>
              <a:t>03/19/2025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EA6E2-9CA0-8D2D-027D-AD8D99600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34AF3-1425-358F-6D44-85647344A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28575-51BA-4DCB-8FCF-20858CC447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8030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hyperlink" Target="https://pmc.ncbi.nlm.nih.gov/articles/PMC6854610/#:~:text=In%202008%2C%20it%20was%20proposed,(%E2%80%9Cproportional%20recovery%E2%80%9D" TargetMode="External"/><Relationship Id="rId9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D8449-CC78-DE6D-BC15-4F0F7FC0F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C9A2F397-C9BA-5654-5A64-E7BAF9771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15"/>
          <a:stretch/>
        </p:blipFill>
        <p:spPr>
          <a:xfrm>
            <a:off x="5124450" y="3098146"/>
            <a:ext cx="2439603" cy="35996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169E7F-4A78-A119-3C7D-D5EBDF0CEE19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E8B128-7C9C-F024-D9D4-A489C5B9C676}"/>
              </a:ext>
            </a:extLst>
          </p:cNvPr>
          <p:cNvSpPr/>
          <p:nvPr/>
        </p:nvSpPr>
        <p:spPr>
          <a:xfrm>
            <a:off x="0" y="-280140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DAFA05-6812-E2C0-3793-185BBEB38C4D}"/>
              </a:ext>
            </a:extLst>
          </p:cNvPr>
          <p:cNvSpPr txBox="1"/>
          <p:nvPr/>
        </p:nvSpPr>
        <p:spPr>
          <a:xfrm>
            <a:off x="3105944" y="-1003388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noProof="0"/>
              <a:t>some patients have higher deficit but can catch up with patients with lower and usually better/faster recovery</a:t>
            </a:r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DE996E71-C937-2FC6-590F-8C589B635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14" y="3405744"/>
            <a:ext cx="4612843" cy="307975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9F2BC9A-3882-7840-A999-BDE1D6C73711}"/>
              </a:ext>
            </a:extLst>
          </p:cNvPr>
          <p:cNvSpPr txBox="1"/>
          <p:nvPr/>
        </p:nvSpPr>
        <p:spPr>
          <a:xfrm>
            <a:off x="9439790" y="724584"/>
            <a:ext cx="224738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noProof="0" dirty="0" err="1"/>
              <a:t>Kmeans</a:t>
            </a:r>
            <a:r>
              <a:rPr lang="en-GB" noProof="0" dirty="0"/>
              <a:t> (K=2) based on TP=0 </a:t>
            </a:r>
            <a:r>
              <a:rPr lang="en-GB" noProof="0" dirty="0">
                <a:sym typeface="Wingdings" panose="05000000000000000000" pitchFamily="2" charset="2"/>
              </a:rPr>
              <a:t> creates two groups of high and low motor score patients</a:t>
            </a:r>
            <a:endParaRPr lang="en-GB" noProof="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E615932-1AC4-CB8C-C8E8-33EC45163D46}"/>
              </a:ext>
            </a:extLst>
          </p:cNvPr>
          <p:cNvSpPr txBox="1"/>
          <p:nvPr/>
        </p:nvSpPr>
        <p:spPr>
          <a:xfrm rot="16200000">
            <a:off x="-950820" y="4614513"/>
            <a:ext cx="274035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noProof="0" dirty="0"/>
              <a:t>Distance to separation line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7EDF7B9-3734-8C5E-9681-42AF417C38B9}"/>
              </a:ext>
            </a:extLst>
          </p:cNvPr>
          <p:cNvSpPr txBox="1"/>
          <p:nvPr/>
        </p:nvSpPr>
        <p:spPr>
          <a:xfrm>
            <a:off x="234692" y="6490899"/>
            <a:ext cx="487033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noProof="0" dirty="0"/>
              <a:t>Negative values are beneath the line, positive values are above the line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926BF59-15FD-6578-FBC5-3311BFE86E65}"/>
              </a:ext>
            </a:extLst>
          </p:cNvPr>
          <p:cNvSpPr txBox="1"/>
          <p:nvPr/>
        </p:nvSpPr>
        <p:spPr>
          <a:xfrm>
            <a:off x="7491306" y="3925360"/>
            <a:ext cx="20062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Spagetti Plot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motor</a:t>
            </a:r>
            <a:r>
              <a:rPr lang="de-DE" dirty="0"/>
              <a:t> score </a:t>
            </a:r>
            <a:r>
              <a:rPr lang="de-DE" dirty="0" err="1"/>
              <a:t>group</a:t>
            </a:r>
            <a:endParaRPr lang="de-DE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391366E-1370-B471-1307-8C8D1BCF7907}"/>
              </a:ext>
            </a:extLst>
          </p:cNvPr>
          <p:cNvSpPr txBox="1"/>
          <p:nvPr/>
        </p:nvSpPr>
        <p:spPr>
          <a:xfrm>
            <a:off x="933450" y="6061185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F082501-4FC4-B718-1180-D6375326A5D7}"/>
              </a:ext>
            </a:extLst>
          </p:cNvPr>
          <p:cNvSpPr txBox="1"/>
          <p:nvPr/>
        </p:nvSpPr>
        <p:spPr>
          <a:xfrm>
            <a:off x="2178444" y="6085013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D5327A2-C850-4BEC-8D5C-5B2E15C79C83}"/>
              </a:ext>
            </a:extLst>
          </p:cNvPr>
          <p:cNvSpPr txBox="1"/>
          <p:nvPr/>
        </p:nvSpPr>
        <p:spPr>
          <a:xfrm>
            <a:off x="3503165" y="6061185"/>
            <a:ext cx="1257299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600" dirty="0"/>
              <a:t>Low   High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B58EC3E-B4DD-A86F-4799-E01CBD6120D9}"/>
              </a:ext>
            </a:extLst>
          </p:cNvPr>
          <p:cNvSpPr txBox="1"/>
          <p:nvPr/>
        </p:nvSpPr>
        <p:spPr>
          <a:xfrm rot="16200000">
            <a:off x="3919518" y="4666684"/>
            <a:ext cx="274035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noProof="0" dirty="0"/>
              <a:t>Distance to separation line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DA1ADA-66D3-7802-2CAD-6C16B6968B71}"/>
              </a:ext>
            </a:extLst>
          </p:cNvPr>
          <p:cNvSpPr txBox="1"/>
          <p:nvPr/>
        </p:nvSpPr>
        <p:spPr>
          <a:xfrm>
            <a:off x="5839964" y="6423567"/>
            <a:ext cx="143853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dirty="0"/>
              <a:t>Time Point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A75A563C-90A9-16CA-C3BF-F3E6E26246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3768" y="2776814"/>
            <a:ext cx="3106813" cy="4143752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81769C7-4911-2305-BFF5-13CED47B6D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35997"/>
            <a:ext cx="6480000" cy="216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78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78B07-9AC5-A1DF-3F00-4561CDEC6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5518C4E-F0AA-6600-CF0A-596BAF0E0B0B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E04DA7-F20C-3A37-F18F-37512478E637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040667C-44FA-A9D3-FAFA-E78A58245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359" r="42148"/>
          <a:stretch/>
        </p:blipFill>
        <p:spPr>
          <a:xfrm>
            <a:off x="185457" y="183776"/>
            <a:ext cx="2369484" cy="324522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238B6BC-AF7C-F503-1440-785A2D08E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2584619" y="248914"/>
            <a:ext cx="2628357" cy="87293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BEB83F-D5A7-6432-914C-774474C6B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659" y="1121853"/>
            <a:ext cx="1720681" cy="172068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A2B5BD0-E84B-81D2-D254-1C88B88B0F10}"/>
              </a:ext>
            </a:extLst>
          </p:cNvPr>
          <p:cNvSpPr txBox="1"/>
          <p:nvPr/>
        </p:nvSpPr>
        <p:spPr>
          <a:xfrm>
            <a:off x="253259" y="3441680"/>
            <a:ext cx="61004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Overall Recovery Type Percentages:</a:t>
            </a:r>
          </a:p>
          <a:p>
            <a:r>
              <a:rPr lang="en-US" sz="1200" dirty="0"/>
              <a:t>Steady recovery: 59.46% (22 out of 37)</a:t>
            </a:r>
          </a:p>
          <a:p>
            <a:r>
              <a:rPr lang="en-US" sz="1200" dirty="0"/>
              <a:t>Steady decline: 2.70% (1 out of 37)</a:t>
            </a:r>
          </a:p>
          <a:p>
            <a:r>
              <a:rPr lang="en-US" sz="1200" dirty="0"/>
              <a:t>Early recovery with chronic decline: 13.51% (5 out of 37)</a:t>
            </a:r>
          </a:p>
          <a:p>
            <a:r>
              <a:rPr lang="en-US" sz="1200" dirty="0"/>
              <a:t>Late recovery with acute decline: 24.32% (9 out of 37)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B3CF9992-B620-C8FC-6E53-A40E37EFCA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66662" y="170899"/>
            <a:ext cx="2001931" cy="3245421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38E1F39C-B03B-821E-7877-03AE4C3582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43260" y="59643"/>
            <a:ext cx="1975474" cy="32454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135DF4D-1F84-84EC-1BE6-EC21B7F45E88}"/>
              </a:ext>
            </a:extLst>
          </p:cNvPr>
          <p:cNvSpPr txBox="1"/>
          <p:nvPr/>
        </p:nvSpPr>
        <p:spPr>
          <a:xfrm>
            <a:off x="7831681" y="3441680"/>
            <a:ext cx="387051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noProof="0" dirty="0"/>
              <a:t>Recovery Type Percentages by </a:t>
            </a:r>
            <a:r>
              <a:rPr lang="en-GB" sz="1100" noProof="0" dirty="0" err="1"/>
              <a:t>Fixed_Type</a:t>
            </a:r>
            <a:r>
              <a:rPr lang="en-GB" sz="1100" noProof="0" dirty="0"/>
              <a:t>:</a:t>
            </a:r>
          </a:p>
          <a:p>
            <a:r>
              <a:rPr lang="en-GB" sz="1100" noProof="0" dirty="0" err="1"/>
              <a:t>Fixed_Type</a:t>
            </a:r>
            <a:r>
              <a:rPr lang="en-GB" sz="1100" noProof="0" dirty="0"/>
              <a:t>: bad</a:t>
            </a:r>
          </a:p>
          <a:p>
            <a:r>
              <a:rPr lang="en-GB" sz="1100" noProof="0" dirty="0"/>
              <a:t>  Steady recovery: 68.75% (11 out of 16)</a:t>
            </a:r>
          </a:p>
          <a:p>
            <a:r>
              <a:rPr lang="en-GB" sz="1100" noProof="0" dirty="0"/>
              <a:t>  Steady decline: 6.25% (1 out of 16)</a:t>
            </a:r>
          </a:p>
          <a:p>
            <a:r>
              <a:rPr lang="en-GB" sz="1100" noProof="0" dirty="0"/>
              <a:t>  Early recovery with chronic decline: 6.25% (1 out of 16)</a:t>
            </a:r>
          </a:p>
          <a:p>
            <a:r>
              <a:rPr lang="en-GB" sz="1100" noProof="0" dirty="0"/>
              <a:t>  Late recovery with acute decline: 18.75% (3 out of 16)</a:t>
            </a:r>
          </a:p>
          <a:p>
            <a:endParaRPr lang="en-GB" sz="1100" noProof="0" dirty="0"/>
          </a:p>
          <a:p>
            <a:r>
              <a:rPr lang="en-GB" sz="1100" noProof="0" dirty="0" err="1"/>
              <a:t>Fixed_Type</a:t>
            </a:r>
            <a:r>
              <a:rPr lang="en-GB" sz="1100" noProof="0" dirty="0"/>
              <a:t>: good</a:t>
            </a:r>
          </a:p>
          <a:p>
            <a:r>
              <a:rPr lang="en-GB" sz="1100" noProof="0" dirty="0"/>
              <a:t>  Steady recovery: 52.38% (11 out of 21)</a:t>
            </a:r>
          </a:p>
          <a:p>
            <a:r>
              <a:rPr lang="en-GB" sz="1100" noProof="0" dirty="0"/>
              <a:t>  Steady decline: 0.00% (0 out of 21)</a:t>
            </a:r>
          </a:p>
          <a:p>
            <a:r>
              <a:rPr lang="en-GB" sz="1100" noProof="0" dirty="0"/>
              <a:t>  Early recovery with chronic decline: 19.05% (4 out of 21)</a:t>
            </a:r>
          </a:p>
          <a:p>
            <a:r>
              <a:rPr lang="en-GB" sz="1100" noProof="0" dirty="0"/>
              <a:t>  Late recovery with acute decline: 28.57% (6 out of 21)</a:t>
            </a:r>
          </a:p>
        </p:txBody>
      </p:sp>
    </p:spTree>
    <p:extLst>
      <p:ext uri="{BB962C8B-B14F-4D97-AF65-F5344CB8AC3E}">
        <p14:creationId xmlns:p14="http://schemas.microsoft.com/office/powerpoint/2010/main" val="416357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4CAC7-9E29-81DA-B283-16B0F12C8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F3B72D-F820-2804-8B83-21844BFA6CF9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491D90-A576-28BB-0A02-E577F45297FD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71AA742-306D-2193-8209-3F37BE23D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9236075" y="5871346"/>
            <a:ext cx="2628357" cy="8729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FAE9D9-B34E-1CC9-7D4D-0BEC82D36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6075" y="4363221"/>
            <a:ext cx="1508125" cy="1508125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656787EE-438C-AFED-8BE0-59676B648E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0"/>
            <a:ext cx="10801350" cy="3600450"/>
          </a:xfrm>
          <a:prstGeom prst="rect">
            <a:avLst/>
          </a:prstGeom>
        </p:spPr>
      </p:pic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AA54114-B93A-2746-E25A-8663732BB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884009"/>
              </p:ext>
            </p:extLst>
          </p:nvPr>
        </p:nvGraphicFramePr>
        <p:xfrm>
          <a:off x="4842579" y="3520515"/>
          <a:ext cx="2286000" cy="7620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416591172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83038209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Recovery_Type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Percentage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59368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recovery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263256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22972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72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671369"/>
                  </a:ext>
                </a:extLst>
              </a:tr>
            </a:tbl>
          </a:graphicData>
        </a:graphic>
      </p:graphicFrame>
      <p:graphicFrame>
        <p:nvGraphicFramePr>
          <p:cNvPr id="60" name="Table 59">
            <a:extLst>
              <a:ext uri="{FF2B5EF4-FFF2-40B4-BE49-F238E27FC236}">
                <a16:creationId xmlns:a16="http://schemas.microsoft.com/office/drawing/2014/main" id="{283F4FFB-CDD1-DDDC-1A0D-33C5FCBF8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093065"/>
              </p:ext>
            </p:extLst>
          </p:nvPr>
        </p:nvGraphicFramePr>
        <p:xfrm>
          <a:off x="-3175" y="3524324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252070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8013377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recovery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97817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74633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7277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19.44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8905529"/>
                  </a:ext>
                </a:extLst>
              </a:tr>
            </a:tbl>
          </a:graphicData>
        </a:graphic>
      </p:graphicFrame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D91B2026-C885-F174-C6E5-FFC3C50DF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111087"/>
              </p:ext>
            </p:extLst>
          </p:nvPr>
        </p:nvGraphicFramePr>
        <p:xfrm>
          <a:off x="2437697" y="3498675"/>
          <a:ext cx="2286000" cy="7620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19935040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1995683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Recovery_Type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Percentage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889414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</a:t>
                      </a:r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781162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1844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36058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28203"/>
                  </a:ext>
                </a:extLst>
              </a:tr>
            </a:tbl>
          </a:graphicData>
        </a:graphic>
      </p:graphicFrame>
      <p:graphicFrame>
        <p:nvGraphicFramePr>
          <p:cNvPr id="63" name="Table 62">
            <a:extLst>
              <a:ext uri="{FF2B5EF4-FFF2-40B4-BE49-F238E27FC236}">
                <a16:creationId xmlns:a16="http://schemas.microsoft.com/office/drawing/2014/main" id="{4E999A39-6049-69E2-FA03-369369A717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928159"/>
              </p:ext>
            </p:extLst>
          </p:nvPr>
        </p:nvGraphicFramePr>
        <p:xfrm>
          <a:off x="7349422" y="3549300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16313995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92915022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</a:t>
                      </a:r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8976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233110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862415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992381"/>
                  </a:ext>
                </a:extLst>
              </a:tr>
            </a:tbl>
          </a:graphicData>
        </a:graphic>
      </p:graphicFrame>
      <p:graphicFrame>
        <p:nvGraphicFramePr>
          <p:cNvPr id="64" name="Table 63">
            <a:extLst>
              <a:ext uri="{FF2B5EF4-FFF2-40B4-BE49-F238E27FC236}">
                <a16:creationId xmlns:a16="http://schemas.microsoft.com/office/drawing/2014/main" id="{12695EA7-349B-4E55-D8A8-0A3E53F83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185882"/>
              </p:ext>
            </p:extLst>
          </p:nvPr>
        </p:nvGraphicFramePr>
        <p:xfrm>
          <a:off x="9856265" y="3574875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39888616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04740496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</a:t>
                      </a:r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77.78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10039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55998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917572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085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038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82FE2-53CC-5BE9-E1E7-288914362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6D1BD5-D59F-729A-2925-3B779115AD0E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81F0A5-944D-8FD1-EE49-669F8FE85D7B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50F493B-73A7-E161-AA60-6714AF8136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12293600" y="5642049"/>
            <a:ext cx="2628357" cy="8729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9D0C48-DB4D-D55C-FF32-96B82EB08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3600" y="4133924"/>
            <a:ext cx="1508125" cy="150812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4814CB8-AA85-722F-2F3B-AD15BD650A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11186"/>
            <a:ext cx="12192000" cy="48768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0BD1FA9-BAF9-A475-A486-1844FAB01B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056753"/>
              </p:ext>
            </p:extLst>
          </p:nvPr>
        </p:nvGraphicFramePr>
        <p:xfrm>
          <a:off x="4847522" y="5752988"/>
          <a:ext cx="2286000" cy="7620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416591172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83038209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Recovery_Type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Percentage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59368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recovery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263256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22972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72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671369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A78B41-A47F-B7EA-F5F5-C550B3D25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77096"/>
              </p:ext>
            </p:extLst>
          </p:nvPr>
        </p:nvGraphicFramePr>
        <p:xfrm>
          <a:off x="187325" y="4770326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2520709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8013377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recovery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97817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74633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7277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19.44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890552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9EC7439-92A5-9F11-2186-55E10A8FE5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872932"/>
              </p:ext>
            </p:extLst>
          </p:nvPr>
        </p:nvGraphicFramePr>
        <p:xfrm>
          <a:off x="2746029" y="4847223"/>
          <a:ext cx="2286000" cy="7620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19935040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19956834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Recovery_Type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Percentage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889414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recovery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781162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1844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36058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16.67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2820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CE14344-9A44-D33C-3AA8-8B17D7D9B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467880"/>
              </p:ext>
            </p:extLst>
          </p:nvPr>
        </p:nvGraphicFramePr>
        <p:xfrm>
          <a:off x="7158922" y="4795302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16313995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92915022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</a:t>
                      </a:r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8976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233110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862415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99238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BDD72B3-1C0B-D1CC-A44F-D126700AA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739646"/>
              </p:ext>
            </p:extLst>
          </p:nvPr>
        </p:nvGraphicFramePr>
        <p:xfrm>
          <a:off x="9807218" y="4838981"/>
          <a:ext cx="2286000" cy="609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39888616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04740496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</a:t>
                      </a:r>
                      <a:r>
                        <a:rPr lang="de-DE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recovery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77.78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10039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Steady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55998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Early recovery with chronic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917572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Late recovery with acute decline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085549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69879DB-B255-87D6-67BE-DF9AE22DD644}"/>
              </a:ext>
            </a:extLst>
          </p:cNvPr>
          <p:cNvSpPr/>
          <p:nvPr/>
        </p:nvSpPr>
        <p:spPr>
          <a:xfrm rot="732988">
            <a:off x="2705167" y="3725873"/>
            <a:ext cx="1987896" cy="25210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21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56473-A5C6-F0A3-F776-FF99440B6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F881AC-9285-B553-BBE7-4DD0320B7BD5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2C46E1-B41B-36EB-6A8F-DFB6D1ED2580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28A2091-A0FE-2881-3C5D-7386AF334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287" t="5926" b="77130"/>
          <a:stretch/>
        </p:blipFill>
        <p:spPr>
          <a:xfrm>
            <a:off x="12293600" y="5642049"/>
            <a:ext cx="2628357" cy="8729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F24B67-B831-2875-5EB7-B1F7E460A0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3600" y="4133924"/>
            <a:ext cx="1508125" cy="1508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4AC628-0B21-BCF3-86C1-38A6BD8AE3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796" y="0"/>
            <a:ext cx="634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28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E9366-4E98-49C9-518C-F18335931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048D34D-288C-D977-6413-07C14DB014EB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84F87C-EDFD-125A-DB2A-42F11B28F48A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BD1080-9AC5-0570-8C4A-04ACD0D01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0" y="0"/>
            <a:ext cx="6022860" cy="29718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0FBD6B-667B-5F5C-FFE1-EAA32E01D1F4}"/>
              </a:ext>
            </a:extLst>
          </p:cNvPr>
          <p:cNvSpPr txBox="1"/>
          <p:nvPr/>
        </p:nvSpPr>
        <p:spPr>
          <a:xfrm>
            <a:off x="63500" y="3204952"/>
            <a:ext cx="5708650" cy="219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noProof="0" dirty="0"/>
              <a:t>a) The PRR works good for those patients that:</a:t>
            </a:r>
          </a:p>
          <a:p>
            <a:r>
              <a:rPr lang="en-GB" sz="1050" noProof="0" dirty="0"/>
              <a:t>the proportional recovery rule (PRR) was a manifestation of a spontaneous mechanism that is present in all patients with mild-to-moderate paresis but only in some with severe paresis</a:t>
            </a:r>
          </a:p>
          <a:p>
            <a:r>
              <a:rPr lang="en-GB" sz="1050" noProof="0" dirty="0"/>
              <a:t>quote from: Kundert et al. </a:t>
            </a:r>
            <a:r>
              <a:rPr lang="en-GB" sz="1050" noProof="0" dirty="0">
                <a:hlinkClick r:id="rId4"/>
              </a:rPr>
              <a:t>https://pmc.ncbi.nlm.nih.gov/articles/PMC6854610/#:~:text=In%202008%2C%20it%20was%20proposed,(%E2%80%9Cproportional%20recovery%E2%80%9D</a:t>
            </a:r>
            <a:r>
              <a:rPr lang="en-GB" sz="1050" noProof="0" dirty="0"/>
              <a:t>.</a:t>
            </a:r>
          </a:p>
          <a:p>
            <a:endParaRPr lang="en-GB" sz="1050" noProof="0" dirty="0"/>
          </a:p>
          <a:p>
            <a:r>
              <a:rPr lang="en-GB" sz="1050" noProof="0" dirty="0"/>
              <a:t>b) In my mice data, as most of them recover well, two distinct recovery trajectories could be identified, those that are similar to the PRR, and those that recover better e.g. MRR.</a:t>
            </a:r>
          </a:p>
          <a:p>
            <a:endParaRPr lang="en-GB" sz="1050" noProof="0" dirty="0"/>
          </a:p>
          <a:p>
            <a:r>
              <a:rPr lang="en-GB" sz="1050" noProof="0" dirty="0"/>
              <a:t>c) This is not the case in the human dataset. We have much more decliners, and if I use the same approach from our mice paper it leads to the </a:t>
            </a:r>
            <a:r>
              <a:rPr lang="en-GB" sz="1050" noProof="0" dirty="0" err="1"/>
              <a:t>sepration</a:t>
            </a:r>
            <a:r>
              <a:rPr lang="en-GB" sz="1050" noProof="0" dirty="0"/>
              <a:t> of fitters and non fitters, rather then a new recovery trajectory (higher then 70% for example). See figure in the pp.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E7B370-E989-34D1-C956-8BC438AA6CBD}"/>
              </a:ext>
            </a:extLst>
          </p:cNvPr>
          <p:cNvSpPr txBox="1"/>
          <p:nvPr/>
        </p:nvSpPr>
        <p:spPr>
          <a:xfrm>
            <a:off x="4221957" y="1301237"/>
            <a:ext cx="921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All data </a:t>
            </a:r>
            <a:endParaRPr lang="de-DE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B4AD3F5-0CD7-534D-4587-99B2DB6875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52000" y="184669"/>
            <a:ext cx="6038850" cy="2971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23B7CD-B9CA-ECFC-5BBC-7C5096981100}"/>
              </a:ext>
            </a:extLst>
          </p:cNvPr>
          <p:cNvSpPr txBox="1"/>
          <p:nvPr/>
        </p:nvSpPr>
        <p:spPr>
          <a:xfrm>
            <a:off x="10253961" y="383288"/>
            <a:ext cx="130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Good only</a:t>
            </a:r>
            <a:endParaRPr lang="de-DE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D792E0C-04A2-3BA7-5A8B-DFDEFAADEA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18702" y="3317065"/>
            <a:ext cx="6019800" cy="2971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AF141E-708C-EC14-C8B0-8EEE6441D5F4}"/>
              </a:ext>
            </a:extLst>
          </p:cNvPr>
          <p:cNvSpPr txBox="1"/>
          <p:nvPr/>
        </p:nvSpPr>
        <p:spPr>
          <a:xfrm>
            <a:off x="10492467" y="4616973"/>
            <a:ext cx="130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noProof="0" dirty="0"/>
              <a:t>Bad only</a:t>
            </a:r>
            <a:endParaRPr lang="de-DE" dirty="0"/>
          </a:p>
        </p:txBody>
      </p:sp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493DCFD9-9EB3-371D-09F3-0BBC77C1A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525" y="6028759"/>
            <a:ext cx="692467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925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53084EC-CC44-BA6B-E83F-5BDCCC564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6FBD3C-9E3A-4707-1273-1ABA6603FD2A}"/>
              </a:ext>
            </a:extLst>
          </p:cNvPr>
          <p:cNvSpPr/>
          <p:nvPr/>
        </p:nvSpPr>
        <p:spPr>
          <a:xfrm>
            <a:off x="8952000" y="-291155"/>
            <a:ext cx="324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18696FD4-9C05-F85E-E132-48E31B6DA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9525"/>
            <a:ext cx="4352925" cy="326707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11330E9-1F73-27F7-CCEF-773A8C8DFB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05137" y="9525"/>
            <a:ext cx="4352925" cy="326707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19187902-62D5-735E-4065-0976C618B9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96333" y="9525"/>
            <a:ext cx="4352925" cy="326707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CD758D-E923-4D7C-744A-AE24A70C3CE2}"/>
              </a:ext>
            </a:extLst>
          </p:cNvPr>
          <p:cNvSpPr/>
          <p:nvPr/>
        </p:nvSpPr>
        <p:spPr>
          <a:xfrm>
            <a:off x="63500" y="-280086"/>
            <a:ext cx="6480000" cy="214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32C761-5223-355C-2782-08226B509580}"/>
              </a:ext>
            </a:extLst>
          </p:cNvPr>
          <p:cNvSpPr/>
          <p:nvPr/>
        </p:nvSpPr>
        <p:spPr>
          <a:xfrm>
            <a:off x="692150" y="95250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TP0</a:t>
            </a:r>
            <a:endParaRPr lang="de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D76358-8C46-3FA3-98AF-710601524D06}"/>
              </a:ext>
            </a:extLst>
          </p:cNvPr>
          <p:cNvSpPr/>
          <p:nvPr/>
        </p:nvSpPr>
        <p:spPr>
          <a:xfrm>
            <a:off x="3680964" y="95250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TP1</a:t>
            </a:r>
            <a:endParaRPr lang="de-D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A9C3D7-E362-96A9-99D9-427ADF38CC3A}"/>
              </a:ext>
            </a:extLst>
          </p:cNvPr>
          <p:cNvSpPr/>
          <p:nvPr/>
        </p:nvSpPr>
        <p:spPr>
          <a:xfrm>
            <a:off x="6635750" y="119449"/>
            <a:ext cx="2159000" cy="26429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TP2</a:t>
            </a:r>
            <a:endParaRPr lang="de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3FEDE5-891C-27C5-C3FD-DDA57F9D6DCC}"/>
              </a:ext>
            </a:extLst>
          </p:cNvPr>
          <p:cNvSpPr txBox="1"/>
          <p:nvPr/>
        </p:nvSpPr>
        <p:spPr>
          <a:xfrm>
            <a:off x="2497931" y="3867834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deficit</a:t>
            </a:r>
            <a:r>
              <a:rPr lang="de-DE" dirty="0"/>
              <a:t> but </a:t>
            </a:r>
            <a:r>
              <a:rPr lang="de-DE" dirty="0" err="1"/>
              <a:t>can</a:t>
            </a:r>
            <a:r>
              <a:rPr lang="de-DE" dirty="0"/>
              <a:t> catch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lower</a:t>
            </a:r>
            <a:r>
              <a:rPr lang="de-DE" dirty="0"/>
              <a:t> and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/</a:t>
            </a:r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recovery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643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1265</Words>
  <Application>Microsoft Office PowerPoint</Application>
  <PresentationFormat>Widescreen</PresentationFormat>
  <Paragraphs>167</Paragraphs>
  <Slides>7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Apple Color Emoji</vt:lpstr>
      <vt:lpstr>Aptos Narrow</vt:lpstr>
      <vt:lpstr>Arial</vt:lpstr>
      <vt:lpstr>Calibri</vt:lpstr>
      <vt:lpstr>Calibri Light</vt:lpstr>
      <vt:lpstr>Cambria Math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Aref Kalantari</dc:creator>
  <cp:lastModifiedBy>Aref kalantari</cp:lastModifiedBy>
  <cp:revision>105</cp:revision>
  <cp:lastPrinted>2025-01-14T15:07:19Z</cp:lastPrinted>
  <dcterms:created xsi:type="dcterms:W3CDTF">2024-06-04T17:15:50Z</dcterms:created>
  <dcterms:modified xsi:type="dcterms:W3CDTF">2025-03-19T16:34:57Z</dcterms:modified>
</cp:coreProperties>
</file>

<file path=docProps/thumbnail.jpeg>
</file>